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1" r:id="rId1"/>
  </p:sldMasterIdLst>
  <p:notesMasterIdLst>
    <p:notesMasterId r:id="rId19"/>
  </p:notesMasterIdLst>
  <p:handoutMasterIdLst>
    <p:handoutMasterId r:id="rId20"/>
  </p:handoutMasterIdLst>
  <p:sldIdLst>
    <p:sldId id="260" r:id="rId2"/>
    <p:sldId id="272" r:id="rId3"/>
    <p:sldId id="280" r:id="rId4"/>
    <p:sldId id="274" r:id="rId5"/>
    <p:sldId id="393" r:id="rId6"/>
    <p:sldId id="405" r:id="rId7"/>
    <p:sldId id="404" r:id="rId8"/>
    <p:sldId id="271" r:id="rId9"/>
    <p:sldId id="273" r:id="rId10"/>
    <p:sldId id="283" r:id="rId11"/>
    <p:sldId id="275" r:id="rId12"/>
    <p:sldId id="276" r:id="rId13"/>
    <p:sldId id="277" r:id="rId14"/>
    <p:sldId id="278" r:id="rId15"/>
    <p:sldId id="279" r:id="rId16"/>
    <p:sldId id="282" r:id="rId17"/>
    <p:sldId id="28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33" d="100"/>
          <a:sy n="133" d="100"/>
        </p:scale>
        <p:origin x="43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4358" y="5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C1BD629A-1A21-4796-8B9F-B59EF7A3B1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F9BE09CA-487C-463C-A00B-A923F248F2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895B3-49A4-427B-B1B5-2DDC5A77671A}" type="datetimeFigureOut">
              <a:rPr lang="hr-HR" smtClean="0"/>
              <a:t>5.5.2022.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C17F0505-9361-4042-AD3F-3D9AD03E5B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Projekt sufinancira Europska unija iz Europskog fonda za regionalni razvoj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6F84F5D-991B-4B14-9C66-F4D88DA68B6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8E9F2-AA6D-4A7C-9E3F-8BF5AB5FD8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567606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E916-BD1A-45A0-BA46-ACD54816BA51}" type="datetimeFigureOut">
              <a:rPr lang="hr-HR" smtClean="0"/>
              <a:t>4.5.2022.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r-HR"/>
              <a:t>Projekt sufinancira Europska unija iz Europskog fonda za regionalni razvoj</a:t>
            </a: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2C05C-2DA1-4167-B8C1-7D37E7426A3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12507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2108725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dirty="0"/>
              <a:t>Upravljanje krškim priobalnim vodonosnicima ugroženima klimatskim promjenama „UKV”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5" y="3515410"/>
            <a:ext cx="10993546" cy="1731293"/>
          </a:xfrm>
        </p:spPr>
        <p:txBody>
          <a:bodyPr anchor="t">
            <a:normAutofit/>
          </a:bodyPr>
          <a:lstStyle>
            <a:lvl1pPr marL="0" indent="0" algn="l" rtl="0">
              <a:buNone/>
              <a:defRPr lang="hr-HR" sz="1600" b="0" i="0" u="none" strike="noStrike" smtClean="0"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 sz="1600" b="0" i="0" u="none" strike="noStrike" dirty="0">
                <a:solidFill>
                  <a:srgbClr val="ED8428"/>
                </a:solidFill>
                <a:effectLst/>
                <a:latin typeface="Gill Sans"/>
              </a:rPr>
              <a:t>KK.05.1.1.02.0022 - PROJEKT SUFINANCIRA EUROPSKA UNIJA IZ EUROPSKOG FONDA ZA REGIONALNI RAZVOJ </a:t>
            </a:r>
            <a:endParaRPr lang="hr-HR" b="0" dirty="0">
              <a:effectLst/>
            </a:endParaRPr>
          </a:p>
          <a:p>
            <a:pPr rtl="0"/>
            <a:br>
              <a:rPr lang="hr-HR" b="0" dirty="0">
                <a:effectLst/>
              </a:rPr>
            </a:br>
            <a:r>
              <a:rPr lang="hr-HR" sz="1600" b="0" i="0" u="none" strike="noStrike" dirty="0">
                <a:solidFill>
                  <a:srgbClr val="ED8428"/>
                </a:solidFill>
                <a:effectLst/>
                <a:latin typeface="Gill Sans"/>
              </a:rPr>
              <a:t>NOSITELJ PROJEKTA: GEOTEHNIČKI FAKULTET, SVEUČILIŠTE U ZAGREBU</a:t>
            </a:r>
            <a:endParaRPr lang="hr-HR" b="0" dirty="0">
              <a:effectLst/>
            </a:endParaRPr>
          </a:p>
          <a:p>
            <a:pPr rtl="0"/>
            <a:r>
              <a:rPr lang="hr-HR" sz="1600" b="0" i="0" u="none" strike="noStrike" dirty="0">
                <a:solidFill>
                  <a:srgbClr val="ED8428"/>
                </a:solidFill>
                <a:effectLst/>
                <a:latin typeface="Gill Sans"/>
              </a:rPr>
              <a:t>TRAJANJE PROJEKTA: 2020. - 2022.</a:t>
            </a:r>
            <a:endParaRPr lang="hr-HR" b="0" dirty="0">
              <a:effectLst/>
            </a:endParaRPr>
          </a:p>
          <a:p>
            <a:br>
              <a:rPr lang="hr-HR" dirty="0"/>
            </a:b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/>
          <a:lstStyle/>
          <a:p>
            <a:fld id="{33237652-2E90-4F6A-839C-8F8B19591C83}" type="datetime1">
              <a:rPr lang="en-US" smtClean="0"/>
              <a:t>5/4/2022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„Upravljanje krškim priobalnim vodonosnicima ugroženima klimatskim promjenama (UKV)“ – KK.05.1.1.02.0022   Projekt sufinancira Europska unija iz Europskog fonda za regionalni razvoj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Slika 15" descr="Slika na kojoj se prikazuje crtež&#10;&#10;Opis je automatski generiran">
            <a:extLst>
              <a:ext uri="{FF2B5EF4-FFF2-40B4-BE49-F238E27FC236}">
                <a16:creationId xmlns:a16="http://schemas.microsoft.com/office/drawing/2014/main" id="{E6D06795-9B96-4605-9711-221C9B218D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0" y="703286"/>
            <a:ext cx="2111779" cy="1018981"/>
          </a:xfrm>
          <a:prstGeom prst="rect">
            <a:avLst/>
          </a:prstGeom>
        </p:spPr>
      </p:pic>
      <p:pic>
        <p:nvPicPr>
          <p:cNvPr id="18" name="Slika 17" descr="Slika na kojoj se prikazuje crtež&#10;&#10;Opis je automatski generiran">
            <a:extLst>
              <a:ext uri="{FF2B5EF4-FFF2-40B4-BE49-F238E27FC236}">
                <a16:creationId xmlns:a16="http://schemas.microsoft.com/office/drawing/2014/main" id="{4C896A8B-57D5-4F29-8A02-9B1263B39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643" y="703286"/>
            <a:ext cx="3454167" cy="101898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748F5C7F-2491-48B4-9F36-B503ED3AD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8"/>
          <a:stretch/>
        </p:blipFill>
        <p:spPr>
          <a:xfrm>
            <a:off x="0" y="4909350"/>
            <a:ext cx="12192000" cy="194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9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1D88A0B7-6E4B-4FAC-A9ED-B43440CC5B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46" y="6155844"/>
            <a:ext cx="2127912" cy="627734"/>
          </a:xfrm>
          <a:prstGeom prst="rect">
            <a:avLst/>
          </a:prstGeom>
        </p:spPr>
      </p:pic>
      <p:pic>
        <p:nvPicPr>
          <p:cNvPr id="6" name="Slika 5" descr="Slika na kojoj se prikazuje tekst&#10;&#10;Opis je automatski generiran">
            <a:extLst>
              <a:ext uri="{FF2B5EF4-FFF2-40B4-BE49-F238E27FC236}">
                <a16:creationId xmlns:a16="http://schemas.microsoft.com/office/drawing/2014/main" id="{18F55813-2042-4EAF-B6B2-3F23CCC181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6325561"/>
            <a:ext cx="6916256" cy="390702"/>
          </a:xfrm>
          <a:prstGeom prst="rect">
            <a:avLst/>
          </a:prstGeom>
        </p:spPr>
      </p:pic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A50D4C-FFC3-4704-8E01-FF54442BC8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1882775"/>
            <a:ext cx="11029950" cy="41608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</p:spTree>
    <p:extLst>
      <p:ext uri="{BB962C8B-B14F-4D97-AF65-F5344CB8AC3E}">
        <p14:creationId xmlns:p14="http://schemas.microsoft.com/office/powerpoint/2010/main" val="225822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A19EDB2-606B-4A3E-B055-92E72B0288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5613" y="784225"/>
            <a:ext cx="11301412" cy="528002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987B1BF0-DE5C-4BAD-AF6B-77F0BF62E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6325561"/>
            <a:ext cx="6916256" cy="3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2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e kolone i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Slika 9" descr="Slika na kojoj se prikazuje crtež&#10;&#10;Opis je automatski generiran">
            <a:extLst>
              <a:ext uri="{FF2B5EF4-FFF2-40B4-BE49-F238E27FC236}">
                <a16:creationId xmlns:a16="http://schemas.microsoft.com/office/drawing/2014/main" id="{F38E773F-B2D4-4DA8-9FE4-A4C851B991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46" y="6155844"/>
            <a:ext cx="2127912" cy="627734"/>
          </a:xfrm>
          <a:prstGeom prst="rect">
            <a:avLst/>
          </a:prstGeom>
        </p:spPr>
      </p:pic>
      <p:pic>
        <p:nvPicPr>
          <p:cNvPr id="9" name="Slika 8" descr="Slika na kojoj se prikazuje tekst&#10;&#10;Opis je automatski generiran">
            <a:extLst>
              <a:ext uri="{FF2B5EF4-FFF2-40B4-BE49-F238E27FC236}">
                <a16:creationId xmlns:a16="http://schemas.microsoft.com/office/drawing/2014/main" id="{BE5BC854-F40F-404B-990F-AC3AD4DC53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6325561"/>
            <a:ext cx="6916256" cy="3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ič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crtež&#10;&#10;Opis je automatski generiran">
            <a:extLst>
              <a:ext uri="{FF2B5EF4-FFF2-40B4-BE49-F238E27FC236}">
                <a16:creationId xmlns:a16="http://schemas.microsoft.com/office/drawing/2014/main" id="{95EA3325-E126-4C00-9ACB-C1B36A4D73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46" y="6155844"/>
            <a:ext cx="2127912" cy="627734"/>
          </a:xfrm>
          <a:prstGeom prst="rect">
            <a:avLst/>
          </a:prstGeom>
        </p:spPr>
      </p:pic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68FEE89D-BD7A-417D-AC3D-49EED471E0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3" y="6325561"/>
            <a:ext cx="6916256" cy="39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noProof="0"/>
              <a:t>„Upravljanje krškim priobalnim vodonosnicima ugroženima klimatskim promjenama (UKV)“ – KK.05.1.1.02.0022   Projekt sufinancira Europska unija iz Europskog fonda za regionalni razvoj</a:t>
            </a:r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Slika 11" descr="Slika na kojoj se prikazuje crtež&#10;&#10;Opis je automatski generiran">
            <a:extLst>
              <a:ext uri="{FF2B5EF4-FFF2-40B4-BE49-F238E27FC236}">
                <a16:creationId xmlns:a16="http://schemas.microsoft.com/office/drawing/2014/main" id="{89EEE8FC-61BF-490F-B08F-315CAAEB52F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146" y="6155844"/>
            <a:ext cx="2127912" cy="6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1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3" r:id="rId2"/>
    <p:sldLayoutId id="2147483772" r:id="rId3"/>
    <p:sldLayoutId id="2147483770" r:id="rId4"/>
    <p:sldLayoutId id="2147483764" r:id="rId5"/>
  </p:sldLayoutIdLst>
  <p:hf sldNum="0"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s://www.ukv-projekt.eu/userfiles/files/UKV_izvjestaj_klima_20210810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slb1xas7i9hBFZD0lkhcTQ/featured" TargetMode="External"/><Relationship Id="rId2" Type="http://schemas.openxmlformats.org/officeDocument/2006/relationships/hyperlink" Target="https://www.ukv-projekt.e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ECBC0BA5-D51A-4C5D-A4ED-4E4FFED26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533" y="1915012"/>
            <a:ext cx="10993549" cy="1428750"/>
          </a:xfrm>
        </p:spPr>
        <p:txBody>
          <a:bodyPr>
            <a:normAutofit fontScale="90000"/>
          </a:bodyPr>
          <a:lstStyle/>
          <a:p>
            <a:r>
              <a:rPr lang="hr-HR" dirty="0"/>
              <a:t>Upravljanje krškim priobalnim vodonosnicima ugroženima klimatskim promjenama „</a:t>
            </a:r>
            <a:r>
              <a:rPr lang="hr-HR" dirty="0" err="1"/>
              <a:t>ukv</a:t>
            </a:r>
            <a:r>
              <a:rPr lang="hr-HR" dirty="0"/>
              <a:t>”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id="{9AA99EAB-E4CC-4C94-A2BE-3E44C8016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533" y="3429000"/>
            <a:ext cx="10993546" cy="1771970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KK.05.1.1.02.0022 - Projekt sufinancira Europska unija iz Europskog fonda za regionalni razvoj 	</a:t>
            </a:r>
          </a:p>
          <a:p>
            <a:endParaRPr lang="hr-H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Nositelj projekta: Geotehnički fakultet, Sveučilište u Zagrebu</a:t>
            </a:r>
          </a:p>
          <a:p>
            <a:r>
              <a:rPr lang="hr-HR" dirty="0">
                <a:solidFill>
                  <a:schemeClr val="accent1">
                    <a:lumMod val="75000"/>
                  </a:schemeClr>
                </a:solidFill>
              </a:rPr>
              <a:t>Trajanje projekta: 2020. - 2022.</a:t>
            </a:r>
          </a:p>
          <a:p>
            <a:endParaRPr lang="hr-HR" dirty="0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7EF98785-A44B-453F-8E1F-8B46DECACB49}"/>
              </a:ext>
            </a:extLst>
          </p:cNvPr>
          <p:cNvSpPr txBox="1"/>
          <p:nvPr/>
        </p:nvSpPr>
        <p:spPr>
          <a:xfrm>
            <a:off x="7357145" y="4685251"/>
            <a:ext cx="4814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/>
              <a:t>RADIONICA PROJEKTA 5. SVIBNJA 2022.</a:t>
            </a:r>
          </a:p>
          <a:p>
            <a:r>
              <a:rPr lang="hr-HR" b="1" dirty="0"/>
              <a:t>KORČULA</a:t>
            </a:r>
          </a:p>
        </p:txBody>
      </p:sp>
    </p:spTree>
    <p:extLst>
      <p:ext uri="{BB962C8B-B14F-4D97-AF65-F5344CB8AC3E}">
        <p14:creationId xmlns:p14="http://schemas.microsoft.com/office/powerpoint/2010/main" val="408567605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A74743-CABD-4C7A-AA53-8425A112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CC74563-0A04-4722-917B-A5A5D21AA5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1025" y="1882775"/>
            <a:ext cx="6327775" cy="4160838"/>
          </a:xfrm>
        </p:spPr>
        <p:txBody>
          <a:bodyPr/>
          <a:lstStyle/>
          <a:p>
            <a:r>
              <a:rPr lang="hr-HR" dirty="0"/>
              <a:t>Završno izvješće Aktivnosti 1: Analiza sadašnje klime i projekcije klime za tri pilot područja u jadranskom priobalju i otocima</a:t>
            </a:r>
          </a:p>
          <a:p>
            <a:pPr lvl="1"/>
            <a:r>
              <a:rPr lang="hr-HR" dirty="0"/>
              <a:t>Dostupno na: </a:t>
            </a:r>
            <a:r>
              <a:rPr lang="hr-HR" dirty="0">
                <a:hlinkClick r:id="rId2"/>
              </a:rPr>
              <a:t>https://www.ukv-projekt.eu/userfiles/files/UKV_izvjestaj_klima_20210810.pdf</a:t>
            </a:r>
            <a:endParaRPr lang="hr-HR" dirty="0"/>
          </a:p>
          <a:p>
            <a:pPr marL="324000" lvl="1" indent="0">
              <a:buNone/>
            </a:pPr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B4E13EA-C21A-4AD3-A8FE-4F179DA2B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452" y="702156"/>
            <a:ext cx="3697677" cy="52292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77995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8241B2-8900-47A9-BC55-54E85731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2. Aktivnost – Hidrološko praćenje i modeliranje u odnosu na klimatske promjene 1.5.21.-31.10.22.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E132F05-8301-4813-88FF-4EC0475862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hr-HR" dirty="0"/>
              <a:t>Provode se dva tipa hidroloških modeliranja:</a:t>
            </a:r>
          </a:p>
          <a:p>
            <a:pPr lvl="1"/>
            <a:r>
              <a:rPr lang="hr-HR" dirty="0"/>
              <a:t>modeliranja bilančnih pokazatelja istraživanih vodnih resursa kao i temperatura voda Vranskog jezera;</a:t>
            </a:r>
          </a:p>
          <a:p>
            <a:pPr lvl="1"/>
            <a:r>
              <a:rPr lang="hr-HR" dirty="0"/>
              <a:t>modeliranje pojavnosti ekstremnih kratkotrajnih događaja (mutnoća, odabranih elemenata kakvoće voda). </a:t>
            </a:r>
          </a:p>
          <a:p>
            <a:r>
              <a:rPr lang="hr-HR" dirty="0"/>
              <a:t>Hidrološko modeliranje koje se provodi na odabranim pilot područjima neposredno je vezano za rezultate klimatoloških modeliranja. </a:t>
            </a:r>
          </a:p>
          <a:p>
            <a:r>
              <a:rPr lang="hr-HR" dirty="0"/>
              <a:t>Modeliranje kratkotrajnih ekstremnih događaja provesti će se modelima iz domene strojnoga učenja, i biti će ih moguće koristiti u operativne svrhe kako bi se smanjili zdravstveni rizici uslijed onečišćenja voda. Time se mogu premostiti ekstremna stanja na izvorištima, a što u određenim uvjetima može smanjiti rizike upuštanja u vodoopskrbni sustav vode neispravne kakvoće, opterećene u nekim situacijama i patogenim organizmima.</a:t>
            </a:r>
          </a:p>
          <a:p>
            <a:r>
              <a:rPr lang="hr-HR" dirty="0"/>
              <a:t>Rezultati provedenog modeliranja generiranih nizova hidroloških podataka biti će uspoređeni s referentnim povijesnim razdobljem kako bi se utvrdio karakter očekivanih promjena uvjetovanih klimatskim promjenama, te će biti iskazani trendovi hoda karakterističnih veličina i njihova promjena tijekom vremena.</a:t>
            </a:r>
          </a:p>
        </p:txBody>
      </p:sp>
    </p:spTree>
    <p:extLst>
      <p:ext uri="{BB962C8B-B14F-4D97-AF65-F5344CB8AC3E}">
        <p14:creationId xmlns:p14="http://schemas.microsoft.com/office/powerpoint/2010/main" val="101469997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A5E1AB-F3FA-4F90-A15B-7D113B71F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3. Aktivnost – kakvoća podzemnih i površinskih voda u uvjetima klimatskih promjena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609179-2E3F-4E42-BFBD-33A01648DF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Fizikalno-kemijske značajke podzemnih voda odražavaju svojstva naslaga s kojima dolaze u kontakt, otapajući stijene kroz koje se kreću, a u priobalnim područjima naglašen je i utjecaj miješanja s morem. </a:t>
            </a:r>
          </a:p>
          <a:p>
            <a:r>
              <a:rPr lang="hr-HR" dirty="0">
                <a:solidFill>
                  <a:srgbClr val="00B050"/>
                </a:solidFill>
              </a:rPr>
              <a:t>Za praćenje utjecaja spomenutih pojava i aktivnosti na kakvoću podzemnih i površinskih voda uspostavljen je monitoring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na pet lokacija na području Blatskog polja na Korčuli;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sedam lokacija na području sliva </a:t>
            </a:r>
            <a:r>
              <a:rPr lang="hr-HR" dirty="0" err="1">
                <a:solidFill>
                  <a:srgbClr val="00B050"/>
                </a:solidFill>
              </a:rPr>
              <a:t>Bokanjac</a:t>
            </a:r>
            <a:r>
              <a:rPr lang="hr-HR" dirty="0">
                <a:solidFill>
                  <a:srgbClr val="00B050"/>
                </a:solidFill>
              </a:rPr>
              <a:t>-Poličnik kod Zadra;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dvije lokacije na području sliva Vranskog jezera na otoku Cresu.</a:t>
            </a:r>
          </a:p>
          <a:p>
            <a:r>
              <a:rPr lang="hr-HR" dirty="0"/>
              <a:t>Na pilot području Blatsko polje kakvoća podzemne vode prati se na 5 lokacija tijekom razdoblja trajanja projekta. Na tri lokacije je predviđeno postavljanje automatskih mjerača kojima će se u satnim intervalima pratiti razina podzemne vode, temperatura, električna vodljivost i mutnoća. Pored toga, na 5 lokacija (spomenute tri te dvije dodatne) se u mjesečnim intervalima vrše uzorkovanja podzemnih voda kako bi se napravile </a:t>
            </a:r>
            <a:r>
              <a:rPr lang="hr-HR" dirty="0" err="1"/>
              <a:t>hidrokemijske</a:t>
            </a:r>
            <a:r>
              <a:rPr lang="hr-HR" dirty="0"/>
              <a:t> laboratorijske analize za određivanje osnovnog ionskog sastava (Ca, Mg, Na, K, HCO</a:t>
            </a:r>
            <a:r>
              <a:rPr lang="hr-HR" baseline="-25000" dirty="0"/>
              <a:t>3</a:t>
            </a:r>
            <a:r>
              <a:rPr lang="hr-HR" dirty="0"/>
              <a:t>, Cl, SO</a:t>
            </a:r>
            <a:r>
              <a:rPr lang="hr-HR" baseline="-25000" dirty="0"/>
              <a:t>4</a:t>
            </a:r>
            <a:r>
              <a:rPr lang="hr-HR" dirty="0"/>
              <a:t>), nitrata i metala iz čega će se odredili </a:t>
            </a:r>
            <a:r>
              <a:rPr lang="hr-HR" dirty="0" err="1"/>
              <a:t>hidrokemijski</a:t>
            </a:r>
            <a:r>
              <a:rPr lang="hr-HR" dirty="0"/>
              <a:t> </a:t>
            </a:r>
            <a:r>
              <a:rPr lang="hr-HR" dirty="0" err="1"/>
              <a:t>facijesi</a:t>
            </a:r>
            <a:r>
              <a:rPr lang="hr-HR" dirty="0"/>
              <a:t> i utjecaji antropogenih aktivnosti, prvenstveno poljoprivrede.</a:t>
            </a:r>
          </a:p>
          <a:p>
            <a:r>
              <a:rPr lang="hr-HR" dirty="0"/>
              <a:t>Monitoring kakvoće vode omogućit će praćenje dinamike i određivanje hidrogeoloških značajki krških vodonosnika pokrivenih pilot područjima iz čega će se moći utvrditi koliko je svako od istraživanih područja ugroženo i osjetljivo na različite vanjske utjecaje.</a:t>
            </a:r>
          </a:p>
        </p:txBody>
      </p:sp>
    </p:spTree>
    <p:extLst>
      <p:ext uri="{BB962C8B-B14F-4D97-AF65-F5344CB8AC3E}">
        <p14:creationId xmlns:p14="http://schemas.microsoft.com/office/powerpoint/2010/main" val="165211207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8DA9C3-31BA-4367-AAD5-CBDA99DF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4. Aktivnost – rizici od negativnih utjecaja klimatskih promjena na različite sektore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9E98CCE-9422-4624-B53E-DD076824E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Temeljim rezultata klimatskih modela izraditi će se za sva tri pilot područja mjere prilagodbe klimatskim promjenama za sektore: </a:t>
            </a:r>
          </a:p>
          <a:p>
            <a:pPr lvl="1"/>
            <a:r>
              <a:rPr lang="hr-HR" dirty="0"/>
              <a:t>Upravljanje vodama – u sklopu projektnog tima;</a:t>
            </a:r>
          </a:p>
          <a:p>
            <a:pPr lvl="1"/>
            <a:r>
              <a:rPr lang="hr-HR" dirty="0"/>
              <a:t>Poljoprivredu – studija vanjskih eksperata;</a:t>
            </a:r>
          </a:p>
          <a:p>
            <a:pPr lvl="1"/>
            <a:r>
              <a:rPr lang="hr-HR" dirty="0"/>
              <a:t>Turizam – studija vanjskih eksperata;</a:t>
            </a:r>
          </a:p>
          <a:p>
            <a:pPr lvl="1"/>
            <a:r>
              <a:rPr lang="hr-HR" dirty="0"/>
              <a:t>Zdravstvo – studija vanjskih eksperata. </a:t>
            </a:r>
          </a:p>
          <a:p>
            <a:r>
              <a:rPr lang="hr-HR" dirty="0"/>
              <a:t>Od specifičnih istraživanja na pilot području Blatsko polje i </a:t>
            </a:r>
            <a:r>
              <a:rPr lang="hr-HR" dirty="0" err="1"/>
              <a:t>Bokanjac</a:t>
            </a:r>
            <a:r>
              <a:rPr lang="hr-HR" dirty="0"/>
              <a:t>-Poličnik provest će se </a:t>
            </a:r>
            <a:r>
              <a:rPr lang="hr-HR" b="1" dirty="0"/>
              <a:t>analiza korištenja zemljišta </a:t>
            </a:r>
            <a:r>
              <a:rPr lang="hr-HR" dirty="0"/>
              <a:t>i </a:t>
            </a:r>
            <a:r>
              <a:rPr lang="hr-HR" b="1" dirty="0"/>
              <a:t>procjena prirodne ranjivosti krških vodonosnika</a:t>
            </a:r>
            <a:r>
              <a:rPr lang="hr-HR" dirty="0"/>
              <a:t>. Karte prirodne ranjivosti izrađuju se kao </a:t>
            </a:r>
            <a:r>
              <a:rPr lang="hr-HR" dirty="0" err="1"/>
              <a:t>multiparametarska</a:t>
            </a:r>
            <a:r>
              <a:rPr lang="hr-HR" dirty="0"/>
              <a:t> GIS metoda korištenjem različitih podloga o oborinama, infiltraciji, tlu, ponašanju </a:t>
            </a:r>
            <a:r>
              <a:rPr lang="hr-HR" dirty="0" err="1"/>
              <a:t>nesaturirane</a:t>
            </a:r>
            <a:r>
              <a:rPr lang="hr-HR" dirty="0"/>
              <a:t> zone vodonosnika, geološkoj građi vodonosnika i dinamici samog vodonosnika. One se koriste u projektima određivanja zona sanitarne zaštite izvorišta, zaštiti vodonosnika, programiranju sanacijskih zahvata na slivovima, prostornom planiranju itd. </a:t>
            </a:r>
          </a:p>
          <a:p>
            <a:r>
              <a:rPr lang="hr-HR" dirty="0"/>
              <a:t>Tijekom prethodnih studija na području Blatskog polja prikupljeno je oko 30 uzoraka tla na područjima različitih kategorija korištenja zemljišta. Da bi se procijenilo stanje postojećeg korištenja zemljišta, uzorci gornjeg tla u intervalima 0-20 cm i 30-50 cm prikupljeni su u šumovitim predjelima, površinama obuhvaćenim poljoprivredom i urbanim područjima. Za sve prikupljene uzorke izrađene su </a:t>
            </a:r>
            <a:r>
              <a:rPr lang="hr-HR" dirty="0" err="1"/>
              <a:t>geokemijske</a:t>
            </a:r>
            <a:r>
              <a:rPr lang="hr-HR" dirty="0"/>
              <a:t> analize. U sklopu ovog projekta ponovilo bi se uzorkovanje i analize na istim lokacijama kako bi se procijenila promjena u posljednjem desetljeću. Analiza prikupljenih uzoraka uključivala bi analize ukupnog i organskog udjela ugljika (TOC, TIC) i ukupnog sadržaja dušika u tlima, te stabilnih izotopa C i N. Stabilna frakcija izotopa dušika može, između ostalog, biti korisna za određivanje izvora nitrata u podzemnim i površinskim vodama.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4211205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2719DD-5C19-40BA-95BF-18DC9535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5. Aktivnost – upravljanje projektom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D697791-DDDE-4915-8611-4B12B5CB8B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>
                <a:solidFill>
                  <a:srgbClr val="00B050"/>
                </a:solidFill>
              </a:rPr>
              <a:t>Zaposlen administrator na puno radno vrijeme tijekom cijelog trajanja projekta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Izvještavanje, vođenje projektne dokumentacije, financijsko upravljanje, provođenje postupaka javne nabave, upravljanje rizicima,…</a:t>
            </a:r>
          </a:p>
          <a:p>
            <a:r>
              <a:rPr lang="hr-HR" dirty="0">
                <a:solidFill>
                  <a:srgbClr val="00B050"/>
                </a:solidFill>
              </a:rPr>
              <a:t>Izrada tromjesečnih izvješća o napretku projekta – ZNS-ovi</a:t>
            </a:r>
          </a:p>
          <a:p>
            <a:r>
              <a:rPr lang="hr-HR" dirty="0"/>
              <a:t>Završno izvješće o provedbi projekta</a:t>
            </a:r>
          </a:p>
        </p:txBody>
      </p:sp>
    </p:spTree>
    <p:extLst>
      <p:ext uri="{BB962C8B-B14F-4D97-AF65-F5344CB8AC3E}">
        <p14:creationId xmlns:p14="http://schemas.microsoft.com/office/powerpoint/2010/main" val="162733802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1B9B5E-3FFF-437E-85A1-66B254323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6. Aktivnost – promidžba i vidljivost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587715-B8F2-420E-989B-36EB91D23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Projektom UKV osigurana je promidžba i vidljivost kroz provođenje:</a:t>
            </a:r>
          </a:p>
          <a:p>
            <a:pPr lvl="1"/>
            <a:r>
              <a:rPr lang="hr-HR" dirty="0">
                <a:solidFill>
                  <a:srgbClr val="00B050"/>
                </a:solidFill>
              </a:rPr>
              <a:t>Uvodne konferencije projekta u Varaždinu (održana 18.12.2020. preko </a:t>
            </a:r>
            <a:r>
              <a:rPr lang="hr-HR" dirty="0" err="1">
                <a:solidFill>
                  <a:srgbClr val="00B050"/>
                </a:solidFill>
              </a:rPr>
              <a:t>Zooma</a:t>
            </a:r>
            <a:r>
              <a:rPr lang="hr-HR" dirty="0">
                <a:solidFill>
                  <a:srgbClr val="00B050"/>
                </a:solidFill>
              </a:rPr>
              <a:t>)</a:t>
            </a:r>
          </a:p>
          <a:p>
            <a:pPr lvl="1"/>
            <a:r>
              <a:rPr lang="hr-HR" dirty="0"/>
              <a:t>Radionice projekta na otoku Korčuli (5.5.2022.)</a:t>
            </a:r>
          </a:p>
          <a:p>
            <a:pPr lvl="1"/>
            <a:r>
              <a:rPr lang="hr-HR" dirty="0"/>
              <a:t>Radionice projekta na otoku Cresu (2.6.2022.)</a:t>
            </a:r>
          </a:p>
          <a:p>
            <a:pPr lvl="1"/>
            <a:r>
              <a:rPr lang="hr-HR" dirty="0"/>
              <a:t>Radionice projekta u Zadru (4.7.2022.)</a:t>
            </a:r>
          </a:p>
          <a:p>
            <a:pPr lvl="1"/>
            <a:r>
              <a:rPr lang="hr-HR" dirty="0"/>
              <a:t>Završne konferencije projekta u Varaždinu (rujan-listopad 2022.)</a:t>
            </a:r>
          </a:p>
          <a:p>
            <a:pPr lvl="1"/>
            <a:r>
              <a:rPr lang="hr-HR" dirty="0"/>
              <a:t>Na te konferencije i radionice biti će pozvani dionici i šira zainteresirana javnost kojima će se prezentirati sadržaji istraživanja i rezultati projekta UKV. </a:t>
            </a:r>
          </a:p>
          <a:p>
            <a:r>
              <a:rPr lang="hr-HR" dirty="0">
                <a:solidFill>
                  <a:srgbClr val="00B050"/>
                </a:solidFill>
              </a:rPr>
              <a:t>Predviđa se izrada </a:t>
            </a:r>
            <a:r>
              <a:rPr lang="hr-HR" b="1" dirty="0">
                <a:solidFill>
                  <a:srgbClr val="00B050"/>
                </a:solidFill>
              </a:rPr>
              <a:t>promidžbenih materijala projekta UKV </a:t>
            </a:r>
            <a:r>
              <a:rPr lang="hr-HR" dirty="0">
                <a:solidFill>
                  <a:srgbClr val="00B050"/>
                </a:solidFill>
              </a:rPr>
              <a:t>(</a:t>
            </a:r>
            <a:r>
              <a:rPr lang="hr-HR" dirty="0" err="1">
                <a:solidFill>
                  <a:srgbClr val="00B050"/>
                </a:solidFill>
              </a:rPr>
              <a:t>banneri</a:t>
            </a:r>
            <a:r>
              <a:rPr lang="hr-HR" dirty="0">
                <a:solidFill>
                  <a:srgbClr val="00B050"/>
                </a:solidFill>
              </a:rPr>
              <a:t>, roll-</a:t>
            </a:r>
            <a:r>
              <a:rPr lang="hr-HR" dirty="0" err="1">
                <a:solidFill>
                  <a:srgbClr val="00B050"/>
                </a:solidFill>
              </a:rPr>
              <a:t>upovi</a:t>
            </a:r>
            <a:r>
              <a:rPr lang="hr-HR" dirty="0">
                <a:solidFill>
                  <a:srgbClr val="00B050"/>
                </a:solidFill>
              </a:rPr>
              <a:t>, brošure, …), natpisi za opremu sukladno zahtjevima programa OPKK, izradu web stranice projekta, praćenje aktivnosti putem društvenih mreža, objave u medijima, i sl.</a:t>
            </a:r>
          </a:p>
          <a:p>
            <a:r>
              <a:rPr lang="hr-HR" dirty="0"/>
              <a:t>Projektom UKV predviđa se priprema izrade </a:t>
            </a:r>
            <a:r>
              <a:rPr lang="hr-HR" b="1" dirty="0"/>
              <a:t>Monografije</a:t>
            </a:r>
            <a:r>
              <a:rPr lang="hr-HR" dirty="0"/>
              <a:t>, koja bi imala dodatan </a:t>
            </a:r>
            <a:r>
              <a:rPr lang="hr-HR" dirty="0" err="1"/>
              <a:t>diseminacijski</a:t>
            </a:r>
            <a:r>
              <a:rPr lang="hr-HR" dirty="0"/>
              <a:t> i inspirativan značaj.</a:t>
            </a:r>
          </a:p>
          <a:p>
            <a:r>
              <a:rPr lang="hr-HR" dirty="0">
                <a:solidFill>
                  <a:srgbClr val="00B050"/>
                </a:solidFill>
              </a:rPr>
              <a:t>Web stranica projekta: </a:t>
            </a:r>
            <a:r>
              <a:rPr lang="hr-HR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https://www.ukv-projekt.eu/</a:t>
            </a:r>
            <a:endParaRPr lang="hr-HR" dirty="0">
              <a:solidFill>
                <a:srgbClr val="00B050"/>
              </a:solidFill>
            </a:endParaRPr>
          </a:p>
          <a:p>
            <a:r>
              <a:rPr lang="hr-HR" dirty="0" err="1">
                <a:solidFill>
                  <a:srgbClr val="00B050"/>
                </a:solidFill>
              </a:rPr>
              <a:t>Youtube</a:t>
            </a:r>
            <a:r>
              <a:rPr lang="hr-HR" dirty="0">
                <a:solidFill>
                  <a:srgbClr val="00B050"/>
                </a:solidFill>
              </a:rPr>
              <a:t> kanal: </a:t>
            </a:r>
            <a:r>
              <a:rPr lang="hr-HR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https://www.youtube.com/channel/UCslb1xas7i9hBFZD0lkhcTQ/featured</a:t>
            </a:r>
            <a:endParaRPr lang="hr-HR" dirty="0">
              <a:solidFill>
                <a:srgbClr val="00B050"/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222433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7CC6C6-C502-4141-AE66-E06BF0E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OČEKIVANI REZULTATI PROJEKTA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C3F9FB0-2F6F-4FBA-A26E-CFDAC41160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r-HR" dirty="0"/>
              <a:t>Prijedlozi mjera kojima će se postići očekivani rezultat projekta su:</a:t>
            </a:r>
          </a:p>
          <a:p>
            <a:pPr lvl="1"/>
            <a:r>
              <a:rPr lang="hr-HR" dirty="0"/>
              <a:t>Razrada metodologije i preporučena učestalost klimatološkog modeliranja;</a:t>
            </a:r>
          </a:p>
          <a:p>
            <a:pPr lvl="1"/>
            <a:r>
              <a:rPr lang="hr-HR" dirty="0"/>
              <a:t>Promjena metodologije proučavanja priobalnih slivova u svrhu prilagodbe klimatskim promjenama;</a:t>
            </a:r>
          </a:p>
          <a:p>
            <a:pPr lvl="1"/>
            <a:r>
              <a:rPr lang="hr-HR" dirty="0"/>
              <a:t>Analiza utjecaja rezultata istraživanja klimatskih promjena na turizam;</a:t>
            </a:r>
          </a:p>
          <a:p>
            <a:pPr lvl="1"/>
            <a:r>
              <a:rPr lang="hr-HR" dirty="0"/>
              <a:t>Analiza utjecaja rezultata istraživanja klimatskih promjena na poljoprivredu;</a:t>
            </a:r>
          </a:p>
          <a:p>
            <a:pPr lvl="1"/>
            <a:r>
              <a:rPr lang="hr-HR" dirty="0"/>
              <a:t>Analiza utjecaja rezultata istraživanja klimatskih promjena na zdravstveni sektor.</a:t>
            </a:r>
          </a:p>
          <a:p>
            <a:r>
              <a:rPr lang="hr-HR" dirty="0"/>
              <a:t>Postizanje očekivanih pokazatelja vremenski prati tijek provedbe pojedinih aktivnosti. </a:t>
            </a:r>
          </a:p>
          <a:p>
            <a:r>
              <a:rPr lang="hr-HR" dirty="0"/>
              <a:t>Uspješnom provedbom svih aktivnosti ostvarit će se navedenih 5 prijedloga mjera prilagodbe klimatskim promjenama proizašlih iz istraživanja posebnosti ranjivih sektora.</a:t>
            </a:r>
          </a:p>
        </p:txBody>
      </p:sp>
    </p:spTree>
    <p:extLst>
      <p:ext uri="{BB962C8B-B14F-4D97-AF65-F5344CB8AC3E}">
        <p14:creationId xmlns:p14="http://schemas.microsoft.com/office/powerpoint/2010/main" val="16098474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A7D9AD0-A07C-44C6-9A47-FC604DCF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499" y="3177702"/>
            <a:ext cx="3519753" cy="607352"/>
          </a:xfrm>
        </p:spPr>
        <p:txBody>
          <a:bodyPr/>
          <a:lstStyle/>
          <a:p>
            <a:r>
              <a:rPr lang="hr-HR" dirty="0"/>
              <a:t>HVALA NA PAŽNJI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B7F8A33-F674-4939-A6F0-C237BBBCB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820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30DFF4-39DF-4C3C-9776-FC5A82C9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0" y="562939"/>
            <a:ext cx="2700000" cy="204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renski rad na Cresu - GFRI">
            <a:extLst>
              <a:ext uri="{FF2B5EF4-FFF2-40B4-BE49-F238E27FC236}">
                <a16:creationId xmlns:a16="http://schemas.microsoft.com/office/drawing/2014/main" id="{CBB30CE4-9942-4C07-B427-DCA703F21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000" y="993697"/>
            <a:ext cx="2700000" cy="175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DA1DF51-4A20-4B73-B577-D2873DDD1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4835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6B0BFCF-C946-4D2C-8EFD-2D519D5C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3655644"/>
            <a:ext cx="2024375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92470C5-3ABB-4BE7-9B39-9046C4490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75" y="4321751"/>
            <a:ext cx="2700000" cy="20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4E6C8C5-1E52-43FA-9D90-97865422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1634027"/>
            <a:ext cx="2700000" cy="20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9DDA0D2-680F-4B6C-982B-63F2DAC4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752" y="2746944"/>
            <a:ext cx="2700000" cy="20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4EF5350-6DD9-4128-B85E-860B2E3E1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375" y="4524026"/>
            <a:ext cx="4544001" cy="15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61635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8211D4B3-73C0-4E85-AC9D-DE6C5DA516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Wingdings 2" panose="05020102010507070707" pitchFamily="18" charset="2"/>
              <a:buNone/>
            </a:pPr>
            <a:r>
              <a:rPr lang="hr-HR" sz="1800" dirty="0"/>
              <a:t>Nositelj projekta:</a:t>
            </a:r>
          </a:p>
          <a:p>
            <a:r>
              <a:rPr lang="hr-HR" sz="1800" b="1" dirty="0"/>
              <a:t>Geotehnički fakultet, Sveučilište u Zagrebu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hr-HR" sz="18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hr-HR" sz="1800" dirty="0"/>
              <a:t>Partneri:</a:t>
            </a:r>
          </a:p>
          <a:p>
            <a:r>
              <a:rPr lang="hr-HR" sz="1800" b="1" dirty="0"/>
              <a:t>Hrvatski geološki institut</a:t>
            </a:r>
          </a:p>
          <a:p>
            <a:r>
              <a:rPr lang="hr-HR" sz="1800" b="1" dirty="0"/>
              <a:t>Građevinski fakultet, Sveučilište u Rijeci</a:t>
            </a:r>
          </a:p>
          <a:p>
            <a:r>
              <a:rPr lang="hr-HR" sz="1800" b="1" dirty="0"/>
              <a:t>Državni hidrometeorološki zavod</a:t>
            </a:r>
          </a:p>
          <a:p>
            <a:pPr marL="0" indent="0">
              <a:buNone/>
            </a:pPr>
            <a:endParaRPr lang="hr-HR" sz="1800" dirty="0"/>
          </a:p>
          <a:p>
            <a:pPr marL="0" indent="0">
              <a:buFont typeface="Wingdings 2" panose="05020102010507070707" pitchFamily="18" charset="2"/>
              <a:buNone/>
            </a:pPr>
            <a:r>
              <a:rPr lang="hr-HR" sz="1800" dirty="0"/>
              <a:t>Izvor financiranja projekta:</a:t>
            </a:r>
          </a:p>
          <a:p>
            <a:r>
              <a:rPr lang="hr-HR" sz="1800" dirty="0"/>
              <a:t>Operativni program ''Konkurentnost i kohezija'' 2014.-2020.</a:t>
            </a:r>
          </a:p>
          <a:p>
            <a:r>
              <a:rPr lang="hr-HR" sz="1800" dirty="0"/>
              <a:t>Shema za jačanje primijenjenih istraživanja za mjere prilagodbe klimatskim promjenama</a:t>
            </a:r>
          </a:p>
          <a:p>
            <a:endParaRPr lang="hr-HR" dirty="0"/>
          </a:p>
          <a:p>
            <a:r>
              <a:rPr lang="hr-HR" sz="1800" dirty="0"/>
              <a:t>Ukupno prihvatljivi troškovi projekta: 3.113.833,96 kn</a:t>
            </a:r>
          </a:p>
          <a:p>
            <a:r>
              <a:rPr lang="hr-HR" dirty="0"/>
              <a:t>Bespovratna sredstva: 2.646.758,81 kn</a:t>
            </a:r>
          </a:p>
          <a:p>
            <a:r>
              <a:rPr lang="hr-HR" sz="1800" dirty="0"/>
              <a:t>Sredstva korisnika: 467.075,15 kn</a:t>
            </a:r>
          </a:p>
        </p:txBody>
      </p:sp>
      <p:pic>
        <p:nvPicPr>
          <p:cNvPr id="11" name="Slika 10" descr="Slika na kojoj se prikazuje crtež, znak&#10;&#10;Opis je automatski generiran">
            <a:extLst>
              <a:ext uri="{FF2B5EF4-FFF2-40B4-BE49-F238E27FC236}">
                <a16:creationId xmlns:a16="http://schemas.microsoft.com/office/drawing/2014/main" id="{65D7DC5F-FB34-4958-93C6-3BF4259FC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177" y="2010194"/>
            <a:ext cx="1923225" cy="901512"/>
          </a:xfrm>
          <a:prstGeom prst="rect">
            <a:avLst/>
          </a:prstGeom>
        </p:spPr>
      </p:pic>
      <p:pic>
        <p:nvPicPr>
          <p:cNvPr id="12" name="Slika 11" descr="Slika na kojoj se prikazuje znak, stol&#10;&#10;Opis je automatski generiran">
            <a:extLst>
              <a:ext uri="{FF2B5EF4-FFF2-40B4-BE49-F238E27FC236}">
                <a16:creationId xmlns:a16="http://schemas.microsoft.com/office/drawing/2014/main" id="{3CD7A8CC-7ED4-4DF5-8242-39DB050F3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88" y="2996217"/>
            <a:ext cx="2064786" cy="1374021"/>
          </a:xfrm>
          <a:prstGeom prst="rect">
            <a:avLst/>
          </a:prstGeom>
        </p:spPr>
      </p:pic>
      <p:pic>
        <p:nvPicPr>
          <p:cNvPr id="13" name="Slika 12" descr="Slika na kojoj se prikazuje nož, češalj&#10;&#10;Opis je automatski generiran">
            <a:extLst>
              <a:ext uri="{FF2B5EF4-FFF2-40B4-BE49-F238E27FC236}">
                <a16:creationId xmlns:a16="http://schemas.microsoft.com/office/drawing/2014/main" id="{C66E6151-6F24-4CFB-ABC8-1CF60A8F9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347" y="4249090"/>
            <a:ext cx="1961871" cy="1444581"/>
          </a:xfrm>
          <a:prstGeom prst="rect">
            <a:avLst/>
          </a:prstGeom>
        </p:spPr>
      </p:pic>
      <p:pic>
        <p:nvPicPr>
          <p:cNvPr id="14" name="Slika 13" descr="Slika na kojoj se prikazuje crtež&#10;&#10;Opis je automatski generiran">
            <a:extLst>
              <a:ext uri="{FF2B5EF4-FFF2-40B4-BE49-F238E27FC236}">
                <a16:creationId xmlns:a16="http://schemas.microsoft.com/office/drawing/2014/main" id="{CA4C8AD8-621E-4370-B285-B61840C184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350" y="839801"/>
            <a:ext cx="2111779" cy="10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82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>
            <a:extLst>
              <a:ext uri="{FF2B5EF4-FFF2-40B4-BE49-F238E27FC236}">
                <a16:creationId xmlns:a16="http://schemas.microsoft.com/office/drawing/2014/main" id="{EE72E1BC-C870-45AF-A76E-5545AF97B6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D25D79-13B3-4AD5-9117-EFD701106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84" b="48550"/>
          <a:stretch/>
        </p:blipFill>
        <p:spPr>
          <a:xfrm>
            <a:off x="701177" y="804738"/>
            <a:ext cx="5040000" cy="512203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20B54E7-6085-4650-B0CD-8844B0A4A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450"/>
          <a:stretch/>
        </p:blipFill>
        <p:spPr>
          <a:xfrm>
            <a:off x="6270266" y="804738"/>
            <a:ext cx="5040000" cy="5238997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392968A-B211-441D-9FB5-DF35D63ACA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6703" y="36299"/>
            <a:ext cx="2587384" cy="52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908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A0A0AA-95B8-4DE4-A568-7E4D75CC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 PROJEKTA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28CAD6F-41D8-4AE0-A1CF-84896414BF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/>
              <a:t>Projekt je usmjeren na istraživanje neželjenih posljedica klimatskih promjena u priobalnim krškim vodonosnicima – povećanja saliniteta i temperature vode, pogoršanje kakvoće te pronalaženju mjera prilagodbe na njih u sektorima vodnih resursa, turizma, poljoprivrede i zdravstva. </a:t>
            </a:r>
          </a:p>
          <a:p>
            <a:r>
              <a:rPr lang="hr-HR" sz="2400" dirty="0"/>
              <a:t>Jedan od glavnih čimbenika koji utječe na te pojave je prekomjerna sezonska eksploatacija vodonosnika za potrebe vodoopskrbe, posebno tijekom ljetnih razdoblja kada su potrebe za vodom najveće. </a:t>
            </a:r>
          </a:p>
          <a:p>
            <a:r>
              <a:rPr lang="hr-HR" sz="2400" dirty="0"/>
              <a:t>Projektom je uspostavljen monitoring podzemnih i površinskih voda na tri pilot područja (Zadar, Korčula, Cres) za koja će se analizirati kakvoća i količine površinskih i podzemnih voda te izraditi klimatski i hidrološki modeli za razdoblje do kraja ovoga stoljeća.</a:t>
            </a:r>
          </a:p>
        </p:txBody>
      </p:sp>
    </p:spTree>
    <p:extLst>
      <p:ext uri="{BB962C8B-B14F-4D97-AF65-F5344CB8AC3E}">
        <p14:creationId xmlns:p14="http://schemas.microsoft.com/office/powerpoint/2010/main" val="238352365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hr-HR" dirty="0">
                <a:solidFill>
                  <a:schemeClr val="tx1"/>
                </a:solidFill>
              </a:rPr>
              <a:t>Priobalni vodonosnici - općenito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581025" y="1882775"/>
            <a:ext cx="7094393" cy="416083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U Hrvatskoj: </a:t>
            </a:r>
          </a:p>
          <a:p>
            <a:pPr lvl="1"/>
            <a:r>
              <a:rPr lang="hr-HR" dirty="0"/>
              <a:t>&gt; 1.000 km obalne linije</a:t>
            </a:r>
          </a:p>
          <a:p>
            <a:pPr lvl="1"/>
            <a:r>
              <a:rPr lang="hr-HR" dirty="0"/>
              <a:t>&gt; 1.000 otoka, hridi i rtova</a:t>
            </a:r>
          </a:p>
          <a:p>
            <a:r>
              <a:rPr lang="hr-HR" dirty="0"/>
              <a:t>Široka zona istjecanja priobalnih vodonosnika – dijelom otvoreni prema utjecaju mora</a:t>
            </a:r>
          </a:p>
          <a:p>
            <a:r>
              <a:rPr lang="hr-HR" dirty="0"/>
              <a:t>Labilna ravnoteža slane i slatke vode – zona miješanja</a:t>
            </a:r>
          </a:p>
          <a:p>
            <a:pPr lvl="1"/>
            <a:r>
              <a:rPr lang="hr-HR" dirty="0"/>
              <a:t>Položaj zone miješanja ovisi o hidrauličkom gradijentu, geološkoj građi,… </a:t>
            </a:r>
          </a:p>
          <a:p>
            <a:endParaRPr lang="hr-HR" dirty="0"/>
          </a:p>
          <a:p>
            <a:r>
              <a:rPr lang="hr-HR" dirty="0"/>
              <a:t>Kritična razdoblja:</a:t>
            </a:r>
          </a:p>
          <a:p>
            <a:pPr lvl="1"/>
            <a:r>
              <a:rPr lang="hr-HR" dirty="0"/>
              <a:t>Ljetna sušna razdoblja – smanjeni dotoci (sušno razdoblje) u vodonosniku</a:t>
            </a:r>
          </a:p>
          <a:p>
            <a:pPr lvl="1"/>
            <a:r>
              <a:rPr lang="hr-HR" dirty="0"/>
              <a:t>Povećani broj turista – povećana potrošnja (do 5 puta u odnosu na zimska razdoblja)</a:t>
            </a:r>
            <a:endParaRPr lang="en-US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276DCC02-72EA-4AD4-BE1C-18CA6C170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271" y="2474743"/>
            <a:ext cx="3945967" cy="29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891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387841-4C71-4F24-A4C4-50A2CF540ABB}"/>
              </a:ext>
            </a:extLst>
          </p:cNvPr>
          <p:cNvSpPr txBox="1">
            <a:spLocks noChangeArrowheads="1"/>
          </p:cNvSpPr>
          <p:nvPr/>
        </p:nvSpPr>
        <p:spPr>
          <a:xfrm>
            <a:off x="689675" y="838200"/>
            <a:ext cx="5558725" cy="54386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altLang="sr-Latn-RS" sz="2200" dirty="0"/>
              <a:t>Vanjski utjecaji:</a:t>
            </a:r>
          </a:p>
          <a:p>
            <a:pPr lvl="1"/>
            <a:r>
              <a:rPr lang="hr-HR" altLang="sr-Latn-RS" sz="1800" dirty="0"/>
              <a:t>Klimatske promjene</a:t>
            </a:r>
          </a:p>
          <a:p>
            <a:pPr lvl="1"/>
            <a:r>
              <a:rPr lang="hr-HR" altLang="sr-Latn-RS" sz="1800" dirty="0"/>
              <a:t>Količina crpljenja</a:t>
            </a:r>
          </a:p>
          <a:p>
            <a:pPr lvl="1"/>
            <a:r>
              <a:rPr lang="hr-HR" altLang="sr-Latn-RS" sz="1800" dirty="0"/>
              <a:t>Promjena plime i oseke</a:t>
            </a:r>
          </a:p>
          <a:p>
            <a:pPr lvl="1"/>
            <a:r>
              <a:rPr lang="hr-HR" altLang="sr-Latn-RS" sz="1800" dirty="0">
                <a:solidFill>
                  <a:srgbClr val="FF0000"/>
                </a:solidFill>
              </a:rPr>
              <a:t>Umjetno prihranjivanje vodonosnika</a:t>
            </a:r>
          </a:p>
          <a:p>
            <a:r>
              <a:rPr lang="hr-HR" altLang="sr-Latn-RS" sz="2200" dirty="0"/>
              <a:t>Klimatske promjene – značajan utjecaj na narušavanje labilne ravnoteže slane i slatke vode</a:t>
            </a:r>
          </a:p>
          <a:p>
            <a:r>
              <a:rPr lang="hr-HR" altLang="sr-Latn-RS" sz="2200" dirty="0"/>
              <a:t>Crpljenje i </a:t>
            </a:r>
            <a:r>
              <a:rPr lang="hr-HR" altLang="sr-Latn-RS" sz="2200" dirty="0" err="1"/>
              <a:t>precrpljivanje</a:t>
            </a:r>
            <a:r>
              <a:rPr lang="hr-HR" altLang="sr-Latn-RS" sz="2200" dirty="0"/>
              <a:t> - količina crpljenja ne bi trebala dovesti do povišenja saliniteta dok </a:t>
            </a:r>
            <a:r>
              <a:rPr lang="hr-HR" altLang="sr-Latn-RS" sz="2200" dirty="0" err="1"/>
              <a:t>preeksploatacija</a:t>
            </a:r>
            <a:r>
              <a:rPr lang="hr-HR" altLang="sr-Latn-RS" sz="2200" dirty="0"/>
              <a:t> narušava prirodno stanje</a:t>
            </a:r>
          </a:p>
          <a:p>
            <a:r>
              <a:rPr lang="hr-HR" altLang="sr-Latn-RS" sz="2200" dirty="0"/>
              <a:t>Umjetno prihranjivanje vodonosnika – ne provodi se na pilot područjima</a:t>
            </a:r>
          </a:p>
        </p:txBody>
      </p:sp>
      <p:pic>
        <p:nvPicPr>
          <p:cNvPr id="5" name="Picture 17" descr="D:\Magic\prez\slike\konus.jpg">
            <a:extLst>
              <a:ext uri="{FF2B5EF4-FFF2-40B4-BE49-F238E27FC236}">
                <a16:creationId xmlns:a16="http://schemas.microsoft.com/office/drawing/2014/main" id="{19375777-DEB9-4B39-8B0D-5DBF4FA8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85800"/>
            <a:ext cx="4243388" cy="470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5250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3A7A60-E902-4122-A1A0-F28CBD263CC5}"/>
              </a:ext>
            </a:extLst>
          </p:cNvPr>
          <p:cNvSpPr txBox="1">
            <a:spLocks/>
          </p:cNvSpPr>
          <p:nvPr/>
        </p:nvSpPr>
        <p:spPr>
          <a:xfrm>
            <a:off x="1970856" y="604434"/>
            <a:ext cx="8229600" cy="2455234"/>
          </a:xfrm>
          <a:prstGeom prst="rect">
            <a:avLst/>
          </a:prstGeom>
        </p:spPr>
        <p:txBody>
          <a:bodyPr>
            <a:normAutofit/>
          </a:bodyPr>
          <a:lstStyle>
            <a:lvl1pPr marL="306000" indent="-3060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TRI PILOT PODRUČJA KOJA SE ISTRAŽUJU KROZ PROJEKT:</a:t>
            </a:r>
          </a:p>
          <a:p>
            <a:pPr lvl="1"/>
            <a:r>
              <a:rPr lang="hr-HR" dirty="0"/>
              <a:t>SLIV BLATSKOG POLJA NA OTOKU KORČULI</a:t>
            </a:r>
          </a:p>
          <a:p>
            <a:pPr lvl="1"/>
            <a:r>
              <a:rPr lang="hr-HR" dirty="0"/>
              <a:t>SLIV BOKANJAC-POLIČNIK KOD ZADRA</a:t>
            </a:r>
          </a:p>
          <a:p>
            <a:pPr lvl="1"/>
            <a:r>
              <a:rPr lang="hr-HR" dirty="0"/>
              <a:t>SLIV VRANSKOG JEZERA NA OTOKU CRESU</a:t>
            </a:r>
          </a:p>
          <a:p>
            <a:pPr lvl="1"/>
            <a:endParaRPr lang="hr-HR" dirty="0"/>
          </a:p>
          <a:p>
            <a:endParaRPr lang="hr-HR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733F4BF-63A0-42B8-9C27-A4B8DCAC0A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366" y="2523344"/>
            <a:ext cx="3920311" cy="3720223"/>
          </a:xfrm>
          <a:prstGeom prst="rect">
            <a:avLst/>
          </a:prstGeom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2B343741-E408-41DA-8852-06E60BD6661C}"/>
              </a:ext>
            </a:extLst>
          </p:cNvPr>
          <p:cNvSpPr/>
          <p:nvPr/>
        </p:nvSpPr>
        <p:spPr>
          <a:xfrm>
            <a:off x="4809826" y="3862622"/>
            <a:ext cx="287032" cy="266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DAC6D788-94C1-48C4-8826-98942DB2DC21}"/>
              </a:ext>
            </a:extLst>
          </p:cNvPr>
          <p:cNvSpPr/>
          <p:nvPr/>
        </p:nvSpPr>
        <p:spPr>
          <a:xfrm>
            <a:off x="5290262" y="4383455"/>
            <a:ext cx="287032" cy="266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03BC631A-C46F-4919-8D86-4D82D6103752}"/>
              </a:ext>
            </a:extLst>
          </p:cNvPr>
          <p:cNvSpPr/>
          <p:nvPr/>
        </p:nvSpPr>
        <p:spPr>
          <a:xfrm>
            <a:off x="6209445" y="5380547"/>
            <a:ext cx="287032" cy="266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136200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776A83-E202-4CA4-8C58-B1D82CF58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AKTIVNOSTI PROJEKTA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9A50B79-4882-4111-AB88-E94BD84EEA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10" name="Tablica 10">
            <a:extLst>
              <a:ext uri="{FF2B5EF4-FFF2-40B4-BE49-F238E27FC236}">
                <a16:creationId xmlns:a16="http://schemas.microsoft.com/office/drawing/2014/main" id="{4641CF32-042B-44BF-B7FB-EAB31DD22535}"/>
              </a:ext>
            </a:extLst>
          </p:cNvPr>
          <p:cNvGraphicFramePr>
            <a:graphicFrameLocks noGrp="1"/>
          </p:cNvGraphicFramePr>
          <p:nvPr/>
        </p:nvGraphicFramePr>
        <p:xfrm>
          <a:off x="629174" y="2326158"/>
          <a:ext cx="10943439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477">
                  <a:extLst>
                    <a:ext uri="{9D8B030D-6E8A-4147-A177-3AD203B41FA5}">
                      <a16:colId xmlns:a16="http://schemas.microsoft.com/office/drawing/2014/main" val="229451853"/>
                    </a:ext>
                  </a:extLst>
                </a:gridCol>
                <a:gridCol w="3686962">
                  <a:extLst>
                    <a:ext uri="{9D8B030D-6E8A-4147-A177-3AD203B41FA5}">
                      <a16:colId xmlns:a16="http://schemas.microsoft.com/office/drawing/2014/main" val="3857346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AKTIVNOST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TRAJANJE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40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1. Modeliranje klimatoloških modela (klimatski modeli)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1-15 (1.5.2020.-31.7.2021.)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7751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2. Hidrološko praćenje i modeliranje u odnosu na klimatske promjene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13-30 (1.5.2021.-31.10.2022.)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322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3. Kakvoća podzemnih i površinskih voda u uvjetima klimatskih promjena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1-30 (1.5.2020.-31.10.2022.)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157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4. Rizici od negativnih utjecaja klimatskih promjena na različite sektore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19-30 (1.11.2021.-31.10.2022.)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5. Upravljanje projektom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1-30 (1.5.2020.-31.10.2022.)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295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6. Promidžba i vidljivost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1-30 (1.5.2020.-31.10.2022.)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173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719939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BBA50A-57B5-49B8-8BD7-B71ECA7CA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AKTIVNOST – Modeliranje klimatoloških promjena (klimatski modeli) 1.5.20.-31.7.21. (aktivnost završena)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5B30116-349F-43BD-8F6B-302B014DD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Detaljno je analizirana usporedba rezultata klimatskih regionalnih modela visoke razlučivosti s mjerenim podacima za sadašnju klimu kao i projekcije buduće klime. U slučaju projekcija buduće klime uspoređeni su najnepovoljniji scenarij, srednji te onaj s najmanjim globalnim zatopljenjem (npr. vezanim za ograničenje na 1.5°C).</a:t>
            </a:r>
          </a:p>
          <a:p>
            <a:r>
              <a:rPr lang="hr-HR" dirty="0"/>
              <a:t>Pilot područje sliva Blato na Korčuli </a:t>
            </a:r>
          </a:p>
          <a:p>
            <a:pPr lvl="1"/>
            <a:r>
              <a:rPr lang="hr-HR" dirty="0"/>
              <a:t>korišteni su odgovarajući meteorološki podaci za meteorološku postaju Vela Luka za razdoblje 1951-2018. godina. </a:t>
            </a:r>
          </a:p>
          <a:p>
            <a:r>
              <a:rPr lang="hr-HR" dirty="0"/>
              <a:t>Pilot područje Vransko jezero na Cresu </a:t>
            </a:r>
          </a:p>
          <a:p>
            <a:pPr lvl="1"/>
            <a:r>
              <a:rPr lang="hr-HR" dirty="0"/>
              <a:t>analizirane su srednje mjesečne, sezonske i godišnje vrijednosti temperature zraka te količine oborine za iste vremenske intervale za meteorološku postaju Cres za razdoblje 1951-2018. godina. </a:t>
            </a:r>
          </a:p>
          <a:p>
            <a:r>
              <a:rPr lang="hr-HR" dirty="0"/>
              <a:t>Pilot područje sliva </a:t>
            </a:r>
            <a:r>
              <a:rPr lang="hr-HR" dirty="0" err="1"/>
              <a:t>Bokanjac</a:t>
            </a:r>
            <a:r>
              <a:rPr lang="hr-HR" dirty="0"/>
              <a:t> kod Zadra </a:t>
            </a:r>
          </a:p>
          <a:p>
            <a:pPr lvl="1"/>
            <a:r>
              <a:rPr lang="hr-HR" dirty="0"/>
              <a:t>odgovarajući meteorološki podaci srednje temperature zraka i količine oborine za razdoblje 1951-2018. godina postaje Zadar korišteni su kao referentni podaci za analizu. </a:t>
            </a:r>
          </a:p>
          <a:p>
            <a:r>
              <a:rPr lang="hr-HR" dirty="0"/>
              <a:t>Za potrebe proučavanja ekstremnih hidroloških uvjeta, na primjer za analize poplava i suša, korišteni su podaci i drugih raspoloživih meteoroloških postaja na pilot slivovima.</a:t>
            </a:r>
          </a:p>
          <a:p>
            <a:r>
              <a:rPr lang="hr-HR" dirty="0"/>
              <a:t>Rezultati su prikazani u izvješću: „Doprinos projektu UKV: Analiza sadašnje klime i projekcije klime za tri pilot područja u jadranskom priobalju i otocima. </a:t>
            </a:r>
            <a:r>
              <a:rPr lang="hr-HR" dirty="0">
                <a:solidFill>
                  <a:srgbClr val="FF0000"/>
                </a:solidFill>
              </a:rPr>
              <a:t>DOSTUPNO NA WEB STRANICAMA PROJEKTA</a:t>
            </a:r>
          </a:p>
        </p:txBody>
      </p:sp>
    </p:spTree>
    <p:extLst>
      <p:ext uri="{BB962C8B-B14F-4D97-AF65-F5344CB8AC3E}">
        <p14:creationId xmlns:p14="http://schemas.microsoft.com/office/powerpoint/2010/main" val="101588415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293</TotalTime>
  <Words>1730</Words>
  <Application>Microsoft Office PowerPoint</Application>
  <PresentationFormat>Široki zaslon</PresentationFormat>
  <Paragraphs>126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Calibri</vt:lpstr>
      <vt:lpstr>Gill Sans</vt:lpstr>
      <vt:lpstr>Gill Sans MT</vt:lpstr>
      <vt:lpstr>Wingdings 2</vt:lpstr>
      <vt:lpstr>DividendVTI</vt:lpstr>
      <vt:lpstr>Upravljanje krškim priobalnim vodonosnicima ugroženima klimatskim promjenama „ukv”</vt:lpstr>
      <vt:lpstr>PowerPoint prezentacija</vt:lpstr>
      <vt:lpstr>PowerPoint prezentacija</vt:lpstr>
      <vt:lpstr>SAŽETAK PROJEKTA</vt:lpstr>
      <vt:lpstr>Priobalni vodonosnici - općenito</vt:lpstr>
      <vt:lpstr>PowerPoint prezentacija</vt:lpstr>
      <vt:lpstr>PowerPoint prezentacija</vt:lpstr>
      <vt:lpstr>AKTIVNOSTI PROJEKTA</vt:lpstr>
      <vt:lpstr>1. AKTIVNOST – Modeliranje klimatoloških promjena (klimatski modeli) 1.5.20.-31.7.21. (aktivnost završena)</vt:lpstr>
      <vt:lpstr>PowerPoint prezentacija</vt:lpstr>
      <vt:lpstr>2. Aktivnost – Hidrološko praćenje i modeliranje u odnosu na klimatske promjene 1.5.21.-31.10.22. </vt:lpstr>
      <vt:lpstr>3. Aktivnost – kakvoća podzemnih i površinskih voda u uvjetima klimatskih promjena</vt:lpstr>
      <vt:lpstr>4. Aktivnost – rizici od negativnih utjecaja klimatskih promjena na različite sektore</vt:lpstr>
      <vt:lpstr>5. Aktivnost – upravljanje projektom</vt:lpstr>
      <vt:lpstr>6. Aktivnost – promidžba i vidljivost</vt:lpstr>
      <vt:lpstr>OČEKIVANI REZULTATI PROJEKTA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Upravljanje krškim priobalnim vodonosnicima ugroženima klimatskim promjenama</dc:title>
  <dc:creator>Ranko Biondić</dc:creator>
  <cp:lastModifiedBy>Ranko Biondić</cp:lastModifiedBy>
  <cp:revision>38</cp:revision>
  <dcterms:created xsi:type="dcterms:W3CDTF">2020-06-04T05:28:34Z</dcterms:created>
  <dcterms:modified xsi:type="dcterms:W3CDTF">2022-05-04T22:08:00Z</dcterms:modified>
</cp:coreProperties>
</file>